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5"/>
  </p:notesMasterIdLst>
  <p:sldIdLst>
    <p:sldId id="260" r:id="rId3"/>
    <p:sldId id="261" r:id="rId4"/>
  </p:sldIdLst>
  <p:sldSz cx="7772400" cy="10058400"/>
  <p:notesSz cx="6858000" cy="9144000"/>
  <p:embeddedFontLst>
    <p:embeddedFont>
      <p:font typeface="Google Sans" panose="020B0604020202020204" charset="0"/>
      <p:regular r:id="rId6"/>
      <p:bold r:id="rId7"/>
      <p:italic r:id="rId8"/>
      <p:boldItalic r:id="rId9"/>
    </p:embeddedFont>
    <p:embeddedFont>
      <p:font typeface="Google Sans SemiBold" panose="020B0604020202020204" charset="0"/>
      <p:regular r:id="rId10"/>
      <p:bold r:id="rId11"/>
      <p:italic r:id="rId12"/>
      <p:boldItalic r:id="rId13"/>
    </p:embeddedFont>
    <p:embeddedFont>
      <p:font typeface="Lato" panose="020B0604020202020204" charset="0"/>
      <p:regular r:id="rId14"/>
      <p:bold r:id="rId15"/>
      <p:italic r:id="rId16"/>
      <p:boldItalic r:id="rId17"/>
    </p:embeddedFont>
    <p:embeddedFont>
      <p:font typeface="PT Sans Narrow" panose="020B0604020202020204" charset="0"/>
      <p:regular r:id="rId18"/>
      <p:bold r:id="rId19"/>
    </p:embeddedFont>
    <p:embeddedFont>
      <p:font typeface="Roboto" panose="020B0604020202020204" charset="0"/>
      <p:regular r:id="rId20"/>
      <p:bold r:id="rId21"/>
      <p:italic r:id="rId22"/>
      <p:boldItalic r:id="rId23"/>
    </p:embeddedFont>
    <p:embeddedFont>
      <p:font typeface="Work Sans" panose="020B060402020202020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196" autoAdjust="0"/>
  </p:normalViewPr>
  <p:slideViewPr>
    <p:cSldViewPr snapToGrid="0">
      <p:cViewPr>
        <p:scale>
          <a:sx n="98" d="100"/>
          <a:sy n="98" d="100"/>
        </p:scale>
        <p:origin x="1440" y="-2467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openxmlformats.org/officeDocument/2006/relationships/font" Target="fonts/font21.fntdata"/><Relationship Id="rId3" Type="http://schemas.openxmlformats.org/officeDocument/2006/relationships/slide" Target="slides/slide1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font" Target="fonts/font2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font" Target="fonts/font19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font" Target="fonts/font18.fntdata"/><Relationship Id="rId28" Type="http://schemas.openxmlformats.org/officeDocument/2006/relationships/presProps" Target="pres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font" Target="fonts/font17.fntdata"/><Relationship Id="rId27" Type="http://schemas.openxmlformats.org/officeDocument/2006/relationships/font" Target="fonts/font22.fntdata"/><Relationship Id="rId30" Type="http://schemas.openxmlformats.org/officeDocument/2006/relationships/theme" Target="theme/theme1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e3a6309cc6_3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e3a6309cc6_3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4" name="Google Shape;294;p11"/>
          <p:cNvCxnSpPr/>
          <p:nvPr/>
        </p:nvCxnSpPr>
        <p:spPr>
          <a:xfrm>
            <a:off x="400175" y="1369975"/>
            <a:ext cx="0" cy="8693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95" name="Google Shape;295;p11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296" name="Google Shape;296;p11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7" name="Google Shape;297;p11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298" name="Google Shape;298;p11"/>
          <p:cNvCxnSpPr/>
          <p:nvPr/>
        </p:nvCxnSpPr>
        <p:spPr>
          <a:xfrm>
            <a:off x="7324850" y="1360450"/>
            <a:ext cx="0" cy="87312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9" name="Google Shape;299;p11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0" name="Google Shape;300;p11"/>
          <p:cNvCxnSpPr/>
          <p:nvPr/>
        </p:nvCxnSpPr>
        <p:spPr>
          <a:xfrm>
            <a:off x="3861475" y="3505200"/>
            <a:ext cx="0" cy="65769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1" name="Google Shape;301;p11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302" name="Google Shape;302;p11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1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1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1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6" name="Google Shape;306;p11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307" name="Google Shape;307;p11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1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1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1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1" name="Google Shape;311;p11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312" name="Google Shape;312;p11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1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1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" name="Google Shape;316;p11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317" name="Google Shape;317;p11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1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1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1" name="Google Shape;321;p11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2" name="Google Shape;322;p11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3" name="Google Shape;323;p11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4" name="Google Shape;324;p11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5" name="Google Shape;325;p11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6" name="Google Shape;326;p11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27" name="Google Shape;327;p11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2" name="Google Shape;452;p20"/>
          <p:cNvGrpSpPr/>
          <p:nvPr/>
        </p:nvGrpSpPr>
        <p:grpSpPr>
          <a:xfrm>
            <a:off x="917343" y="181716"/>
            <a:ext cx="5885239" cy="815718"/>
            <a:chOff x="556461" y="274316"/>
            <a:chExt cx="5190000" cy="815718"/>
          </a:xfrm>
        </p:grpSpPr>
        <p:sp>
          <p:nvSpPr>
            <p:cNvPr id="453" name="Google Shape;453;p20"/>
            <p:cNvSpPr txBox="1"/>
            <p:nvPr/>
          </p:nvSpPr>
          <p:spPr>
            <a:xfrm>
              <a:off x="556461" y="318734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>
                <a:lnSpc>
                  <a:spcPct val="95000"/>
                </a:lnSpc>
              </a:pP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54" name="Google Shape;454;p20"/>
            <p:cNvSpPr txBox="1"/>
            <p:nvPr/>
          </p:nvSpPr>
          <p:spPr>
            <a:xfrm>
              <a:off x="556462" y="274316"/>
              <a:ext cx="4780545" cy="771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>
                <a:spcAft>
                  <a:spcPts val="1200"/>
                </a:spcAft>
              </a:pPr>
              <a:r>
                <a:rPr lang="es-CL" sz="900" b="1" dirty="0">
                  <a:latin typeface="Roboto"/>
                  <a:ea typeface="Roboto"/>
                  <a:cs typeface="Roboto"/>
                  <a:sym typeface="Roboto"/>
                </a:rPr>
                <a:t>Objetivo: </a:t>
              </a:r>
              <a:r>
                <a:rPr lang="es-CL" sz="900" dirty="0"/>
                <a:t>Análisis Predictivo de Rotación de Personal</a:t>
              </a:r>
              <a:endParaRPr lang="es-CL" sz="900" dirty="0">
                <a:latin typeface="Roboto"/>
                <a:ea typeface="Roboto"/>
                <a:cs typeface="Roboto"/>
                <a:sym typeface="Roboto"/>
              </a:endParaRPr>
            </a:p>
            <a:p>
              <a:pPr lvl="0">
                <a:spcAft>
                  <a:spcPts val="1200"/>
                </a:spcAft>
              </a:pPr>
              <a:r>
                <a:rPr lang="es-CL" sz="800" dirty="0"/>
                <a:t>Modelo de machine learning aplicado sobre 15.000 empleados para identificar perfiles con alto riesgo de abandono y tomar decisiones preventivas</a:t>
              </a:r>
              <a:r>
                <a:rPr lang="es-CL" dirty="0"/>
                <a:t>.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71BD2D4E-F7B3-6C2A-AEF8-8F411C6D5376}"/>
              </a:ext>
            </a:extLst>
          </p:cNvPr>
          <p:cNvSpPr txBox="1"/>
          <p:nvPr/>
        </p:nvSpPr>
        <p:spPr>
          <a:xfrm>
            <a:off x="3292001" y="7238483"/>
            <a:ext cx="38740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s-CL" sz="800" dirty="0"/>
          </a:p>
          <a:p>
            <a:endParaRPr lang="es-CL" sz="800" dirty="0"/>
          </a:p>
          <a:p>
            <a:endParaRPr lang="es-CL" sz="800" dirty="0"/>
          </a:p>
          <a:p>
            <a:endParaRPr lang="es-CL" sz="800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0AE22A0-9C07-6D87-E0FF-4AF5E36EC1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6163" y="4148696"/>
            <a:ext cx="2969408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3E956CA-EE60-0D61-EB8B-3B607BEDFD0F}"/>
              </a:ext>
            </a:extLst>
          </p:cNvPr>
          <p:cNvSpPr txBox="1"/>
          <p:nvPr/>
        </p:nvSpPr>
        <p:spPr>
          <a:xfrm>
            <a:off x="404725" y="7144081"/>
            <a:ext cx="339815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endParaRPr lang="es-CL" sz="800" dirty="0"/>
          </a:p>
          <a:p>
            <a:pPr>
              <a:buNone/>
            </a:pPr>
            <a:endParaRPr lang="es-CL" sz="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B33E6F-72BE-E3EA-37BE-EDA7FA7C74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707" y="1973671"/>
            <a:ext cx="6974986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s-CL" sz="900" dirty="0"/>
              <a:t>Hemos desarrollado un modelo basado en </a:t>
            </a:r>
            <a:r>
              <a:rPr lang="es-CL" sz="900" dirty="0" err="1"/>
              <a:t>Random</a:t>
            </a:r>
            <a:r>
              <a:rPr lang="es-CL" sz="900" dirty="0"/>
              <a:t> Forest que predice la probabilidad de que un empleado abandone la empresa.</a:t>
            </a:r>
          </a:p>
          <a:p>
            <a:r>
              <a:rPr lang="es-CL" sz="900" dirty="0"/>
              <a:t> Utilizando variables como satisfacción, carga de trabajo, promociones y antigüedad, el sistema identifica patrones y anticipa salidas.</a:t>
            </a:r>
          </a:p>
          <a:p>
            <a:endParaRPr lang="es-CL" sz="900" dirty="0"/>
          </a:p>
          <a:p>
            <a:r>
              <a:rPr lang="es-CL" sz="900" dirty="0"/>
              <a:t>🔑 </a:t>
            </a:r>
            <a:r>
              <a:rPr lang="es-CL" sz="900" i="1" dirty="0"/>
              <a:t>Beneficios claves:</a:t>
            </a:r>
            <a:endParaRPr lang="es-CL" sz="900" dirty="0"/>
          </a:p>
          <a:p>
            <a:r>
              <a:rPr lang="es-CL" sz="900" dirty="0"/>
              <a:t>Identificar perfiles vulnerables antes de que abandonen</a:t>
            </a:r>
          </a:p>
          <a:p>
            <a:r>
              <a:rPr lang="es-CL" sz="900" dirty="0"/>
              <a:t>Activar medidas de retención específicas</a:t>
            </a:r>
          </a:p>
          <a:p>
            <a:r>
              <a:rPr lang="es-CL" sz="900" dirty="0"/>
              <a:t>Optimizar decisiones de RRHH con datos reales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FC110028-7926-7CED-7795-30BB51692D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6208733"/>
              </p:ext>
            </p:extLst>
          </p:nvPr>
        </p:nvGraphicFramePr>
        <p:xfrm>
          <a:off x="492174" y="4471861"/>
          <a:ext cx="3398152" cy="1291465"/>
        </p:xfrm>
        <a:graphic>
          <a:graphicData uri="http://schemas.openxmlformats.org/drawingml/2006/table">
            <a:tbl>
              <a:tblPr/>
              <a:tblGrid>
                <a:gridCol w="849538">
                  <a:extLst>
                    <a:ext uri="{9D8B030D-6E8A-4147-A177-3AD203B41FA5}">
                      <a16:colId xmlns:a16="http://schemas.microsoft.com/office/drawing/2014/main" val="2024551919"/>
                    </a:ext>
                  </a:extLst>
                </a:gridCol>
                <a:gridCol w="849538">
                  <a:extLst>
                    <a:ext uri="{9D8B030D-6E8A-4147-A177-3AD203B41FA5}">
                      <a16:colId xmlns:a16="http://schemas.microsoft.com/office/drawing/2014/main" val="2090676619"/>
                    </a:ext>
                  </a:extLst>
                </a:gridCol>
                <a:gridCol w="849538">
                  <a:extLst>
                    <a:ext uri="{9D8B030D-6E8A-4147-A177-3AD203B41FA5}">
                      <a16:colId xmlns:a16="http://schemas.microsoft.com/office/drawing/2014/main" val="3262733952"/>
                    </a:ext>
                  </a:extLst>
                </a:gridCol>
                <a:gridCol w="849538">
                  <a:extLst>
                    <a:ext uri="{9D8B030D-6E8A-4147-A177-3AD203B41FA5}">
                      <a16:colId xmlns:a16="http://schemas.microsoft.com/office/drawing/2014/main" val="480669935"/>
                    </a:ext>
                  </a:extLst>
                </a:gridCol>
              </a:tblGrid>
              <a:tr h="489866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97499946"/>
                  </a:ext>
                </a:extLst>
              </a:tr>
              <a:tr h="489866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967768"/>
                  </a:ext>
                </a:extLst>
              </a:tr>
              <a:tr h="311733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s-CL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7727615"/>
                  </a:ext>
                </a:extLst>
              </a:tr>
            </a:tbl>
          </a:graphicData>
        </a:graphic>
      </p:graphicFrame>
      <p:sp>
        <p:nvSpPr>
          <p:cNvPr id="8" name="Rectangle 2">
            <a:extLst>
              <a:ext uri="{FF2B5EF4-FFF2-40B4-BE49-F238E27FC236}">
                <a16:creationId xmlns:a16="http://schemas.microsoft.com/office/drawing/2014/main" id="{627C8F7C-BB16-E1A0-AAB3-D5FA53FDF8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4725" y="4110599"/>
            <a:ext cx="334780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A1E2FE01-4B6F-AA89-6823-4BCBEA2E9D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9962" y="3738478"/>
            <a:ext cx="3285022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s-CL" sz="800" dirty="0"/>
              <a:t>💡 </a:t>
            </a:r>
            <a:r>
              <a:rPr lang="es-CL" sz="800" dirty="0" err="1"/>
              <a:t>Solution</a:t>
            </a:r>
            <a:endParaRPr lang="es-CL" sz="800" dirty="0"/>
          </a:p>
          <a:p>
            <a:r>
              <a:rPr lang="es-CL" sz="800" dirty="0"/>
              <a:t>Desarrollamos e implementamos un modelo de predicción que:</a:t>
            </a:r>
            <a:br>
              <a:rPr lang="es-CL" sz="800" dirty="0"/>
            </a:br>
            <a:r>
              <a:rPr lang="es-CL" sz="800" dirty="0"/>
              <a:t>✅ Asigna un “nivel de riesgo” a cada empleado</a:t>
            </a:r>
            <a:br>
              <a:rPr lang="es-CL" sz="800" dirty="0"/>
            </a:br>
            <a:r>
              <a:rPr lang="es-CL" sz="800" dirty="0"/>
              <a:t>✅ Clasifica automáticamente en “Bajo”, “Medio” o “Alto”</a:t>
            </a:r>
            <a:br>
              <a:rPr lang="es-CL" sz="800" dirty="0"/>
            </a:br>
            <a:r>
              <a:rPr lang="es-CL" sz="800" dirty="0"/>
              <a:t>✅ Visualiza los casos más críticos con </a:t>
            </a:r>
            <a:r>
              <a:rPr lang="es-CL" sz="800" dirty="0" err="1"/>
              <a:t>dashboards</a:t>
            </a:r>
            <a:r>
              <a:rPr lang="es-CL" sz="800" dirty="0"/>
              <a:t> claros</a:t>
            </a:r>
          </a:p>
          <a:p>
            <a:r>
              <a:rPr lang="es-CL" sz="800" dirty="0"/>
              <a:t>🎯 </a:t>
            </a:r>
            <a:r>
              <a:rPr lang="es-CL" sz="800" i="1" dirty="0"/>
              <a:t>Acierto del modelo (test):</a:t>
            </a:r>
            <a:r>
              <a:rPr lang="es-CL" sz="800" dirty="0"/>
              <a:t> </a:t>
            </a:r>
            <a:r>
              <a:rPr lang="es-CL" sz="800" b="1" dirty="0"/>
              <a:t>X%</a:t>
            </a:r>
            <a:br>
              <a:rPr lang="es-CL" sz="800" dirty="0"/>
            </a:br>
            <a:r>
              <a:rPr lang="es-CL" sz="800" dirty="0"/>
              <a:t>🎯 </a:t>
            </a:r>
            <a:r>
              <a:rPr lang="es-CL" sz="800" i="1" dirty="0"/>
              <a:t>Precisión en casos de abandono real:</a:t>
            </a:r>
            <a:r>
              <a:rPr lang="es-CL" sz="800" dirty="0"/>
              <a:t> </a:t>
            </a:r>
            <a:r>
              <a:rPr lang="es-CL" sz="800" b="1" dirty="0"/>
              <a:t>Y%</a:t>
            </a:r>
            <a:endParaRPr lang="es-CL" sz="800" dirty="0"/>
          </a:p>
          <a:p>
            <a:r>
              <a:rPr lang="es-CL" sz="800" dirty="0"/>
              <a:t>📊 Integrado con gráficos como barras, tortas y ranking para comunicar visualmente la urgencia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DFFE1EED-55F2-B9B1-1477-2E68A59BA0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4450" y="8900638"/>
            <a:ext cx="311944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“El modelo mantiene un rendimiento perfecto aún sin </a:t>
            </a:r>
            <a:r>
              <a:rPr kumimoji="0" lang="es-CL" altLang="es-CL" sz="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video_view_count</a:t>
            </a:r>
            <a:r>
              <a:rPr kumimoji="0" lang="es-CL" altLang="es-CL" sz="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apoyándose en señales distribuidas como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cantidad de </a:t>
            </a:r>
            <a:r>
              <a:rPr kumimoji="0" lang="es-CL" altLang="es-CL" sz="800" b="0" i="1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likes</a:t>
            </a:r>
            <a:r>
              <a:rPr kumimoji="0" lang="es-CL" altLang="es-CL" sz="8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y contenido textual procesado.”</a:t>
            </a:r>
            <a:endParaRPr kumimoji="0" lang="es-CL" altLang="es-C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2A3F6D9-4798-D08F-0DCF-005761441BFF}"/>
              </a:ext>
            </a:extLst>
          </p:cNvPr>
          <p:cNvSpPr txBox="1"/>
          <p:nvPr/>
        </p:nvSpPr>
        <p:spPr>
          <a:xfrm>
            <a:off x="492174" y="3757498"/>
            <a:ext cx="296940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CL" sz="800" dirty="0"/>
              <a:t>El alto nivel de rotación en algunas áreas genera costos ocultos importantes: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L" sz="800" dirty="0"/>
              <a:t>Pérdida de talento clave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L" sz="800" dirty="0"/>
              <a:t>Tiempo y dinero en reclutamiento y formación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L" sz="800" dirty="0"/>
              <a:t>Disminución de moral en equipos afectados</a:t>
            </a:r>
          </a:p>
          <a:p>
            <a:r>
              <a:rPr lang="es-CL" sz="800" dirty="0"/>
              <a:t>🧩 Además, RRHH no contaba con una herramienta objetiva para priorizar acciones de retención.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8507299-30B0-5E24-326F-51DBF9273146}"/>
              </a:ext>
            </a:extLst>
          </p:cNvPr>
          <p:cNvSpPr txBox="1"/>
          <p:nvPr/>
        </p:nvSpPr>
        <p:spPr>
          <a:xfrm>
            <a:off x="3886200" y="4927508"/>
            <a:ext cx="277049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s-CL" sz="800" dirty="0"/>
              <a:t>📊 </a:t>
            </a:r>
            <a:r>
              <a:rPr lang="es-CL" sz="800" dirty="0" err="1"/>
              <a:t>Details</a:t>
            </a:r>
            <a:endParaRPr lang="es-CL" sz="800" dirty="0"/>
          </a:p>
          <a:p>
            <a:pPr>
              <a:buFont typeface="+mj-lt"/>
              <a:buAutoNum type="arabicPeriod"/>
            </a:pPr>
            <a:r>
              <a:rPr lang="es-CL" sz="800" b="1" dirty="0"/>
              <a:t>Top 10 empleados con mayor riesgo</a:t>
            </a:r>
            <a:br>
              <a:rPr lang="es-CL" sz="800" dirty="0"/>
            </a:br>
            <a:r>
              <a:rPr lang="es-CL" sz="800" dirty="0"/>
              <a:t>Se visualiza en barra horizontal con color por riesgo, ordenado de mayor a menor</a:t>
            </a:r>
          </a:p>
          <a:p>
            <a:pPr>
              <a:buFont typeface="+mj-lt"/>
              <a:buAutoNum type="arabicPeriod"/>
            </a:pPr>
            <a:r>
              <a:rPr lang="es-CL" sz="800" b="1" dirty="0"/>
              <a:t>Distribución de riesgo general</a:t>
            </a:r>
            <a:br>
              <a:rPr lang="es-CL" sz="800" dirty="0"/>
            </a:br>
            <a:r>
              <a:rPr lang="es-CL" sz="800" dirty="0"/>
              <a:t>Gráfico de pastel mostrando % por categoría (Bajo, Medio, Alto)</a:t>
            </a:r>
          </a:p>
          <a:p>
            <a:pPr>
              <a:buFont typeface="+mj-lt"/>
              <a:buAutoNum type="arabicPeriod"/>
            </a:pPr>
            <a:r>
              <a:rPr lang="es-CL" sz="800" b="1" dirty="0"/>
              <a:t>Conteo de empleados por riesgo</a:t>
            </a:r>
            <a:br>
              <a:rPr lang="es-CL" sz="800" dirty="0"/>
            </a:br>
            <a:r>
              <a:rPr lang="es-CL" sz="800" dirty="0"/>
              <a:t>Gráfico de barras con etiquetas visibles para fácil lectura</a:t>
            </a:r>
          </a:p>
          <a:p>
            <a:pPr>
              <a:buFont typeface="+mj-lt"/>
              <a:buAutoNum type="arabicPeriod"/>
            </a:pPr>
            <a:r>
              <a:rPr lang="es-CL" sz="800" b="1" dirty="0"/>
              <a:t>Variables clave en la predicción</a:t>
            </a:r>
            <a:endParaRPr lang="es-CL" sz="800" dirty="0"/>
          </a:p>
          <a:p>
            <a:pPr>
              <a:buFont typeface="Arial" panose="020B0604020202020204" pitchFamily="34" charset="0"/>
              <a:buChar char="•"/>
            </a:pPr>
            <a:r>
              <a:rPr lang="es-CL" sz="800" dirty="0"/>
              <a:t>Satisfacción laboral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L" sz="800" dirty="0"/>
              <a:t>Carga horaria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L" sz="800" dirty="0"/>
              <a:t>Antigüedad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s-CL" sz="800" dirty="0"/>
              <a:t>Número de proyectos</a:t>
            </a:r>
          </a:p>
        </p:txBody>
      </p:sp>
      <p:pic>
        <p:nvPicPr>
          <p:cNvPr id="19" name="Marcador de posición de imagen 18">
            <a:extLst>
              <a:ext uri="{FF2B5EF4-FFF2-40B4-BE49-F238E27FC236}">
                <a16:creationId xmlns:a16="http://schemas.microsoft.com/office/drawing/2014/main" id="{89EFE5CF-FE7F-63A7-D598-C7F76A7079B9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2896" r="12896"/>
          <a:stretch/>
        </p:blipFill>
        <p:spPr>
          <a:xfrm>
            <a:off x="3885453" y="6865938"/>
            <a:ext cx="3399646" cy="2497137"/>
          </a:xfrm>
        </p:spPr>
      </p:pic>
      <p:graphicFrame>
        <p:nvGraphicFramePr>
          <p:cNvPr id="20" name="Tabla 19">
            <a:extLst>
              <a:ext uri="{FF2B5EF4-FFF2-40B4-BE49-F238E27FC236}">
                <a16:creationId xmlns:a16="http://schemas.microsoft.com/office/drawing/2014/main" id="{CCEF00B7-4F0B-1F35-FD2D-FAD3FD71A6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0655507"/>
              </p:ext>
            </p:extLst>
          </p:nvPr>
        </p:nvGraphicFramePr>
        <p:xfrm>
          <a:off x="487301" y="7366235"/>
          <a:ext cx="2483860" cy="2407920"/>
        </p:xfrm>
        <a:graphic>
          <a:graphicData uri="http://schemas.openxmlformats.org/drawingml/2006/table">
            <a:tbl>
              <a:tblPr/>
              <a:tblGrid>
                <a:gridCol w="1202137">
                  <a:extLst>
                    <a:ext uri="{9D8B030D-6E8A-4147-A177-3AD203B41FA5}">
                      <a16:colId xmlns:a16="http://schemas.microsoft.com/office/drawing/2014/main" val="557663713"/>
                    </a:ext>
                  </a:extLst>
                </a:gridCol>
                <a:gridCol w="1281723">
                  <a:extLst>
                    <a:ext uri="{9D8B030D-6E8A-4147-A177-3AD203B41FA5}">
                      <a16:colId xmlns:a16="http://schemas.microsoft.com/office/drawing/2014/main" val="419409687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Insight del modelo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Acción sugerida para RRHH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0387544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 dirty="0"/>
                        <a:t>Baja satisfacción está altamente relacionada al abandono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 dirty="0"/>
                        <a:t>Implementar encuestas de clima trimestrales y entrevistas de </a:t>
                      </a:r>
                      <a:r>
                        <a:rPr lang="es-CL" sz="800" dirty="0" err="1"/>
                        <a:t>stay</a:t>
                      </a:r>
                      <a:endParaRPr lang="es-CL" sz="800" dirty="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7595099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 dirty="0"/>
                        <a:t>Ausencia de promociones en 2+ años aumenta riesgo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 dirty="0"/>
                        <a:t>Diseñar plan de carrera y visibilidad de crecimiento interno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3105296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/>
                        <a:t>Número elevado de proyectos simultáneos correlaciona con fuga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 dirty="0"/>
                        <a:t>Limitar carga de proyectos y fomentar balance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45451951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 dirty="0"/>
                        <a:t>Riesgo alto en empleados con antigüedad &gt;5 años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s-CL" sz="800" dirty="0"/>
                        <a:t>Reconocer logros de largo plazo y escuchar señales de fatiga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3627231"/>
                  </a:ext>
                </a:extLst>
              </a:tr>
            </a:tbl>
          </a:graphicData>
        </a:graphic>
      </p:graphicFrame>
      <p:sp>
        <p:nvSpPr>
          <p:cNvPr id="21" name="Rectangle 1">
            <a:extLst>
              <a:ext uri="{FF2B5EF4-FFF2-40B4-BE49-F238E27FC236}">
                <a16:creationId xmlns:a16="http://schemas.microsoft.com/office/drawing/2014/main" id="{83801DA6-8E69-2B76-458C-143829D363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337" y="7037201"/>
            <a:ext cx="2185214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CL" altLang="es-CL" sz="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Tabla de Recomendaciones Estratégicas</a:t>
            </a:r>
            <a:endParaRPr kumimoji="0" lang="es-CL" altLang="es-C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CL" altLang="es-CL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>
            <a:extLst>
              <a:ext uri="{FF2B5EF4-FFF2-40B4-BE49-F238E27FC236}">
                <a16:creationId xmlns:a16="http://schemas.microsoft.com/office/drawing/2014/main" id="{31C9E2C7-2D1B-B85A-48CB-0E74EF867ACF}"/>
              </a:ext>
            </a:extLst>
          </p:cNvPr>
          <p:cNvSpPr txBox="1"/>
          <p:nvPr/>
        </p:nvSpPr>
        <p:spPr>
          <a:xfrm>
            <a:off x="273538" y="422032"/>
            <a:ext cx="7823200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L" dirty="0"/>
              <a:t>📘 Guía de Conceptos Clave en Evaluación de Modelos</a:t>
            </a:r>
          </a:p>
          <a:p>
            <a:endParaRPr lang="es-CL" dirty="0"/>
          </a:p>
          <a:p>
            <a:r>
              <a:rPr lang="es-CL" dirty="0"/>
              <a:t>🔹 Precisión (</a:t>
            </a:r>
            <a:r>
              <a:rPr lang="es-CL" dirty="0" err="1"/>
              <a:t>Accuracy</a:t>
            </a:r>
            <a:r>
              <a:rPr lang="es-CL" dirty="0"/>
              <a:t>)Porcentaje total de predicciones </a:t>
            </a:r>
            <a:r>
              <a:rPr lang="es-CL" dirty="0" err="1"/>
              <a:t>correctas.Fórmula</a:t>
            </a:r>
            <a:r>
              <a:rPr lang="es-CL" dirty="0"/>
              <a:t>: (VP + VN) / Total</a:t>
            </a:r>
          </a:p>
          <a:p>
            <a:endParaRPr lang="es-CL" dirty="0"/>
          </a:p>
          <a:p>
            <a:r>
              <a:rPr lang="es-CL" dirty="0"/>
              <a:t>🔹 </a:t>
            </a:r>
            <a:r>
              <a:rPr lang="es-CL" dirty="0" err="1"/>
              <a:t>Recall</a:t>
            </a:r>
            <a:r>
              <a:rPr lang="es-CL" dirty="0"/>
              <a:t> o </a:t>
            </a:r>
            <a:r>
              <a:rPr lang="es-CL" dirty="0" err="1"/>
              <a:t>SensibilidadQué</a:t>
            </a:r>
            <a:r>
              <a:rPr lang="es-CL" dirty="0"/>
              <a:t> tan bien identifica los casos </a:t>
            </a:r>
            <a:r>
              <a:rPr lang="es-CL" dirty="0" err="1"/>
              <a:t>positivos.Fórmula</a:t>
            </a:r>
            <a:r>
              <a:rPr lang="es-CL" dirty="0"/>
              <a:t>: VP / (VP + FN)</a:t>
            </a:r>
          </a:p>
          <a:p>
            <a:endParaRPr lang="es-CL" dirty="0"/>
          </a:p>
          <a:p>
            <a:r>
              <a:rPr lang="es-CL" dirty="0"/>
              <a:t>🔹 Precisión (</a:t>
            </a:r>
            <a:r>
              <a:rPr lang="es-CL" dirty="0" err="1"/>
              <a:t>Precision</a:t>
            </a:r>
            <a:r>
              <a:rPr lang="es-CL" dirty="0"/>
              <a:t>)Qué proporción de casos predichos como positivos realmente lo </a:t>
            </a:r>
            <a:r>
              <a:rPr lang="es-CL" dirty="0" err="1"/>
              <a:t>son.Fórmula</a:t>
            </a:r>
            <a:r>
              <a:rPr lang="es-CL" dirty="0"/>
              <a:t>: VP / (VP + FP)</a:t>
            </a:r>
          </a:p>
          <a:p>
            <a:endParaRPr lang="es-CL" dirty="0"/>
          </a:p>
          <a:p>
            <a:r>
              <a:rPr lang="es-CL" dirty="0"/>
              <a:t>🔹 F1-ScorePromedio armónico entre precisión y </a:t>
            </a:r>
            <a:r>
              <a:rPr lang="es-CL" dirty="0" err="1"/>
              <a:t>recall</a:t>
            </a:r>
            <a:r>
              <a:rPr lang="es-CL" dirty="0"/>
              <a:t>. Útil si hay </a:t>
            </a:r>
            <a:r>
              <a:rPr lang="es-CL" dirty="0" err="1"/>
              <a:t>desbalance.Fórmula</a:t>
            </a:r>
            <a:r>
              <a:rPr lang="es-CL" dirty="0"/>
              <a:t>: 2 * (</a:t>
            </a:r>
            <a:r>
              <a:rPr lang="es-CL" dirty="0" err="1"/>
              <a:t>Precision</a:t>
            </a:r>
            <a:r>
              <a:rPr lang="es-CL" dirty="0"/>
              <a:t> * </a:t>
            </a:r>
            <a:r>
              <a:rPr lang="es-CL" dirty="0" err="1"/>
              <a:t>Recall</a:t>
            </a:r>
            <a:r>
              <a:rPr lang="es-CL" dirty="0"/>
              <a:t>) / (</a:t>
            </a:r>
            <a:r>
              <a:rPr lang="es-CL" dirty="0" err="1"/>
              <a:t>Precision</a:t>
            </a:r>
            <a:r>
              <a:rPr lang="es-CL" dirty="0"/>
              <a:t> + </a:t>
            </a:r>
            <a:r>
              <a:rPr lang="es-CL" dirty="0" err="1"/>
              <a:t>Recall</a:t>
            </a:r>
            <a:r>
              <a:rPr lang="es-CL" dirty="0"/>
              <a:t>)</a:t>
            </a:r>
          </a:p>
          <a:p>
            <a:endParaRPr lang="es-CL" dirty="0"/>
          </a:p>
          <a:p>
            <a:r>
              <a:rPr lang="es-CL" dirty="0"/>
              <a:t>🔹 AUC – Área bajo la curva </a:t>
            </a:r>
            <a:r>
              <a:rPr lang="es-CL" dirty="0" err="1"/>
              <a:t>ROCCuánto</a:t>
            </a:r>
            <a:r>
              <a:rPr lang="es-CL" dirty="0"/>
              <a:t> discrimina el modelo entre clases. Más cerca de 1 = mejor.</a:t>
            </a:r>
          </a:p>
          <a:p>
            <a:endParaRPr lang="es-CL" dirty="0"/>
          </a:p>
          <a:p>
            <a:r>
              <a:rPr lang="es-CL" dirty="0"/>
              <a:t>🔹 Importancia de </a:t>
            </a:r>
            <a:r>
              <a:rPr lang="es-CL" dirty="0" err="1"/>
              <a:t>variablesMide</a:t>
            </a:r>
            <a:r>
              <a:rPr lang="es-CL" dirty="0"/>
              <a:t> qué tan influyente es cada variable para la predicción final del modelo.</a:t>
            </a:r>
          </a:p>
          <a:p>
            <a:endParaRPr lang="es-CL" dirty="0"/>
          </a:p>
          <a:p>
            <a:endParaRPr lang="es-CL" dirty="0"/>
          </a:p>
          <a:p>
            <a:r>
              <a:rPr lang="es-CL" dirty="0"/>
              <a:t>🔹 Comparación </a:t>
            </a:r>
            <a:r>
              <a:rPr lang="es-CL"/>
              <a:t>entre modelos</a:t>
            </a:r>
          </a:p>
          <a:p>
            <a:r>
              <a:rPr lang="es-CL"/>
              <a:t>Un </a:t>
            </a:r>
            <a:r>
              <a:rPr lang="es-CL" dirty="0"/>
              <a:t>modelo puede tener mejor precisión, otro mejor </a:t>
            </a:r>
            <a:r>
              <a:rPr lang="es-CL" dirty="0" err="1"/>
              <a:t>recall</a:t>
            </a:r>
            <a:r>
              <a:rPr lang="es-CL" dirty="0"/>
              <a:t>. Elegí según lo que más te importe (ej. detectar generosidad sin dejar pasar casos).</a:t>
            </a:r>
          </a:p>
        </p:txBody>
      </p:sp>
    </p:spTree>
    <p:extLst>
      <p:ext uri="{BB962C8B-B14F-4D97-AF65-F5344CB8AC3E}">
        <p14:creationId xmlns:p14="http://schemas.microsoft.com/office/powerpoint/2010/main" val="236558147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574</Words>
  <Application>Microsoft Office PowerPoint</Application>
  <PresentationFormat>Personalizado</PresentationFormat>
  <Paragraphs>59</Paragraphs>
  <Slides>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</vt:i4>
      </vt:variant>
    </vt:vector>
  </HeadingPairs>
  <TitlesOfParts>
    <vt:vector size="13" baseType="lpstr">
      <vt:lpstr>Roboto</vt:lpstr>
      <vt:lpstr>Google Sans</vt:lpstr>
      <vt:lpstr>Arial</vt:lpstr>
      <vt:lpstr>Calibri</vt:lpstr>
      <vt:lpstr>PT Sans Narrow</vt:lpstr>
      <vt:lpstr>Google Sans SemiBold</vt:lpstr>
      <vt:lpstr>Lato</vt:lpstr>
      <vt:lpstr>Arial Unicode MS</vt:lpstr>
      <vt:lpstr>Work Sans</vt:lpstr>
      <vt:lpstr>Simple Light</vt:lpstr>
      <vt:lpstr>Simple Light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juan gonzalez</cp:lastModifiedBy>
  <cp:revision>17</cp:revision>
  <dcterms:modified xsi:type="dcterms:W3CDTF">2025-06-28T11:59:42Z</dcterms:modified>
</cp:coreProperties>
</file>